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20"/>
  </p:notesMasterIdLst>
  <p:sldIdLst>
    <p:sldId id="289" r:id="rId5"/>
    <p:sldId id="303" r:id="rId6"/>
    <p:sldId id="304" r:id="rId7"/>
    <p:sldId id="302" r:id="rId8"/>
    <p:sldId id="294" r:id="rId9"/>
    <p:sldId id="305" r:id="rId10"/>
    <p:sldId id="301" r:id="rId11"/>
    <p:sldId id="306" r:id="rId12"/>
    <p:sldId id="307" r:id="rId13"/>
    <p:sldId id="290" r:id="rId14"/>
    <p:sldId id="292" r:id="rId15"/>
    <p:sldId id="293" r:id="rId16"/>
    <p:sldId id="295" r:id="rId17"/>
    <p:sldId id="300" r:id="rId18"/>
    <p:sldId id="296" r:id="rId19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C4E7778-1B4A-4775-B7D8-6687902777AA}">
          <p14:sldIdLst>
            <p14:sldId id="289"/>
          </p14:sldIdLst>
        </p14:section>
        <p14:section name="General remarks" id="{164ABEF8-358B-491D-B376-5E84A504ED45}">
          <p14:sldIdLst>
            <p14:sldId id="303"/>
          </p14:sldIdLst>
        </p14:section>
        <p14:section name="session 1" id="{06D66606-245B-4817-916E-2B4D051C76D3}">
          <p14:sldIdLst>
            <p14:sldId id="304"/>
            <p14:sldId id="302"/>
            <p14:sldId id="294"/>
          </p14:sldIdLst>
        </p14:section>
        <p14:section name="session 2" id="{3184C404-F2CC-4DBE-82A7-2008585BE306}">
          <p14:sldIdLst>
            <p14:sldId id="305"/>
            <p14:sldId id="301"/>
          </p14:sldIdLst>
        </p14:section>
        <p14:section name="session 3" id="{C31AD4AB-F5B5-45B4-8EF7-9094BD832FB8}">
          <p14:sldIdLst>
            <p14:sldId id="306"/>
            <p14:sldId id="307"/>
            <p14:sldId id="290"/>
            <p14:sldId id="292"/>
            <p14:sldId id="293"/>
            <p14:sldId id="295"/>
            <p14:sldId id="300"/>
            <p14:sldId id="29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583">
          <p15:clr>
            <a:srgbClr val="A4A3A4"/>
          </p15:clr>
        </p15:guide>
        <p15:guide id="2" pos="275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1A2F"/>
    <a:srgbClr val="FFFFFF"/>
    <a:srgbClr val="3C3C3C"/>
    <a:srgbClr val="0096D2"/>
    <a:srgbClr val="F0FEF7"/>
    <a:srgbClr val="FFEFF2"/>
    <a:srgbClr val="FEDEE4"/>
    <a:srgbClr val="FFFBEB"/>
    <a:srgbClr val="FEF4D1"/>
    <a:srgbClr val="E37606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  <p:ext uri="{1BD7E111-0CB8-44D6-8891-C1BB2F81B7CC}">
      <p1710:readonlyRecommended xmlns:p1710="http://schemas.microsoft.com/office/powerpoint/2017/10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787" autoAdjust="0"/>
    <p:restoredTop sz="86410" autoAdjust="0"/>
  </p:normalViewPr>
  <p:slideViewPr>
    <p:cSldViewPr snapToGrid="0" snapToObjects="1" showGuides="1">
      <p:cViewPr varScale="1">
        <p:scale>
          <a:sx n="97" d="100"/>
          <a:sy n="97" d="100"/>
        </p:scale>
        <p:origin x="468" y="63"/>
      </p:cViewPr>
      <p:guideLst>
        <p:guide orient="horz" pos="1583"/>
        <p:guide pos="275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 showGuides="1">
      <p:cViewPr varScale="1">
        <p:scale>
          <a:sx n="101" d="100"/>
          <a:sy n="101" d="100"/>
        </p:scale>
        <p:origin x="-2504" y="-12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tiff>
</file>

<file path=ppt/media/image13.jpeg>
</file>

<file path=ppt/media/image14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21D7CF-5F4D-5148-AB1A-A05EF0B57D46}" type="datetimeFigureOut">
              <a:rPr lang="en-US" smtClean="0"/>
              <a:t>5/7/2025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72C7E9-CA6E-C945-826B-68C1FAB00F4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229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Geoff Cumming made his argument very eloquently in this video, why </a:t>
            </a:r>
            <a:r>
              <a:rPr lang="en-GB"/>
              <a:t>not watch it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72C7E9-CA6E-C945-826B-68C1FAB00F44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90376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2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8.tif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subhead/image placehold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55C0A1D-9B90-4253-9E4D-EE53F737784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9144000" cy="5143501"/>
          </a:xfrm>
          <a:custGeom>
            <a:avLst/>
            <a:gdLst>
              <a:gd name="connsiteX0" fmla="*/ 614172 w 9144000"/>
              <a:gd name="connsiteY0" fmla="*/ 377844 h 5143501"/>
              <a:gd name="connsiteX1" fmla="*/ 614172 w 9144000"/>
              <a:gd name="connsiteY1" fmla="*/ 941826 h 5143501"/>
              <a:gd name="connsiteX2" fmla="*/ 8529828 w 9144000"/>
              <a:gd name="connsiteY2" fmla="*/ 941826 h 5143501"/>
              <a:gd name="connsiteX3" fmla="*/ 8529828 w 9144000"/>
              <a:gd name="connsiteY3" fmla="*/ 377844 h 5143501"/>
              <a:gd name="connsiteX4" fmla="*/ 0 w 9144000"/>
              <a:gd name="connsiteY4" fmla="*/ 0 h 5143501"/>
              <a:gd name="connsiteX5" fmla="*/ 9144000 w 9144000"/>
              <a:gd name="connsiteY5" fmla="*/ 0 h 5143501"/>
              <a:gd name="connsiteX6" fmla="*/ 9144000 w 9144000"/>
              <a:gd name="connsiteY6" fmla="*/ 5143501 h 5143501"/>
              <a:gd name="connsiteX7" fmla="*/ 0 w 9144000"/>
              <a:gd name="connsiteY7" fmla="*/ 5143501 h 5143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0" h="5143501">
                <a:moveTo>
                  <a:pt x="614172" y="377844"/>
                </a:moveTo>
                <a:lnTo>
                  <a:pt x="614172" y="941826"/>
                </a:lnTo>
                <a:lnTo>
                  <a:pt x="8529828" y="941826"/>
                </a:lnTo>
                <a:lnTo>
                  <a:pt x="8529828" y="377844"/>
                </a:ln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5143501"/>
                </a:lnTo>
                <a:lnTo>
                  <a:pt x="0" y="514350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8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to add</a:t>
            </a:r>
            <a:endParaRPr lang="en-US" dirty="0"/>
          </a:p>
          <a:p>
            <a:endParaRPr lang="en-GB" dirty="0"/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55FEDE03-B014-4B02-912B-09B580E46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3EF6069-0D17-4844-8DFB-83AF1E5A824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ABBD71-1AA6-4A9E-A1DE-2927C1D57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1243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subhead/no imag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F2137DA-A667-4FE2-9D2D-32E0E0B651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  <p:sp>
        <p:nvSpPr>
          <p:cNvPr id="9" name="Title 3">
            <a:extLst>
              <a:ext uri="{FF2B5EF4-FFF2-40B4-BE49-F238E27FC236}">
                <a16:creationId xmlns:a16="http://schemas.microsoft.com/office/drawing/2014/main" id="{F7845BF4-8026-1E44-A3DE-346D30878D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49500" y="1799643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6D07975E-86A5-A84B-8D50-C0E44AE0D5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49500" y="2571750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538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image placehold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C47107C-DEB1-48D3-8445-9B7BF7E6980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801258 w 9144000"/>
              <a:gd name="connsiteY0" fmla="*/ 0 h 5143500"/>
              <a:gd name="connsiteX1" fmla="*/ 9144000 w 9144000"/>
              <a:gd name="connsiteY1" fmla="*/ 0 h 5143500"/>
              <a:gd name="connsiteX2" fmla="*/ 9144000 w 9144000"/>
              <a:gd name="connsiteY2" fmla="*/ 5143500 h 5143500"/>
              <a:gd name="connsiteX3" fmla="*/ 0 w 9144000"/>
              <a:gd name="connsiteY3" fmla="*/ 5143500 h 5143500"/>
              <a:gd name="connsiteX4" fmla="*/ 0 w 9144000"/>
              <a:gd name="connsiteY4" fmla="*/ 779084 h 5143500"/>
              <a:gd name="connsiteX5" fmla="*/ 801258 w 9144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44000" h="5143500">
                <a:moveTo>
                  <a:pt x="801258" y="0"/>
                </a:moveTo>
                <a:lnTo>
                  <a:pt x="9144000" y="0"/>
                </a:lnTo>
                <a:lnTo>
                  <a:pt x="9144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8" y="77908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20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GB" dirty="0"/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GB" dirty="0"/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behind text box to add</a:t>
            </a:r>
            <a:endParaRPr lang="en-US" dirty="0"/>
          </a:p>
          <a:p>
            <a:endParaRPr lang="en-GB" dirty="0"/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F7845BF4-8026-1E44-A3DE-346D30878D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49500" y="1799643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6D07975E-86A5-A84B-8D50-C0E44AE0D5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49500" y="2571750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2CE650A-C828-4DB1-8D63-3628C1FB84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3107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centred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 descr="&quot;&quot;">
            <a:extLst>
              <a:ext uri="{FF2B5EF4-FFF2-40B4-BE49-F238E27FC236}">
                <a16:creationId xmlns:a16="http://schemas.microsoft.com/office/drawing/2014/main" id="{33B8871C-2F34-4D74-9253-6254E7432EF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4266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4266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4266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4266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7" name="Title 3"/>
          <p:cNvSpPr>
            <a:spLocks noGrp="1"/>
          </p:cNvSpPr>
          <p:nvPr>
            <p:ph type="title" hasCustomPrompt="1"/>
          </p:nvPr>
        </p:nvSpPr>
        <p:spPr>
          <a:xfrm>
            <a:off x="801258" y="2390095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8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D5121BD-3184-7B4E-AF38-5D06A178DB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209F35E-D774-46C7-99C7-2A9C27EB1F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7505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top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 descr="&quot;&quot;">
            <a:extLst>
              <a:ext uri="{FF2B5EF4-FFF2-40B4-BE49-F238E27FC236}">
                <a16:creationId xmlns:a16="http://schemas.microsoft.com/office/drawing/2014/main" id="{AE543399-62F6-46E4-9B66-E22AB3B7E2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1257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1257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1257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7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D2251A7-71C7-418E-8902-6265DB65377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1258" y="993091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9" name="Text Placeholder 6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10" name="Text Placeholder 11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AFBFCF30-02D1-924A-9CEA-301EA59457D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CC53ECB-251B-4142-8149-EC2D928DD9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081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bottom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 descr="&quot;&quot;">
            <a:extLst>
              <a:ext uri="{FF2B5EF4-FFF2-40B4-BE49-F238E27FC236}">
                <a16:creationId xmlns:a16="http://schemas.microsoft.com/office/drawing/2014/main" id="{DADEA25C-E67C-462E-9899-B6F2DDA0499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1257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1257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1257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7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2CCBCA1-D1D3-4221-BC66-BE67A08AAFA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1258" y="3964897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9" name="Text Placeholder 6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10" name="Text Placeholder 11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1127B17B-3FD5-B64C-B165-99E09B79C49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133CED8-322A-430D-AC8D-114236133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9637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Bullet list one column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7E91C0-3B07-4396-B613-6D988602E2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30F291D7-D564-44DE-9E6A-2A1EE92F20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5318" y="93714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20" hasCustomPrompt="1"/>
          </p:nvPr>
        </p:nvSpPr>
        <p:spPr>
          <a:xfrm>
            <a:off x="402133" y="1177717"/>
            <a:ext cx="8304607" cy="3536851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 baseline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First level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008E442-552C-ED40-8CDA-74FA4F65F6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724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list two column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BD4521FE-877C-4B9B-89E4-13BC1E3CF0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5150" y="68532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E58ED2EA-F67E-4B1F-9D63-3FFB0627345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99124" y="992829"/>
            <a:ext cx="8304607" cy="365113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20" hasCustomPrompt="1"/>
          </p:nvPr>
        </p:nvSpPr>
        <p:spPr>
          <a:xfrm>
            <a:off x="399125" y="1571687"/>
            <a:ext cx="8304607" cy="2985565"/>
          </a:xfrm>
          <a:prstGeom prst="rect">
            <a:avLst/>
          </a:prstGeom>
        </p:spPr>
        <p:txBody>
          <a:bodyPr lIns="0" numCol="2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Bullet list two columns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3F1E7E8-C77B-9449-9C41-C649D6B2CD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13D0CA1-B78D-4AD8-8182-CD4A18031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9041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7C66164C-A90A-40D9-8435-C929E57ABF7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4312" y="102393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2605B3C-76AB-7C44-89B6-69DB9CE354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17076C-2E88-41F8-936B-DF0A021F7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33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/closing slide with placeholder background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977D53A-3456-4280-9F71-D5CC0DB0D01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9144000" cy="5143501"/>
          </a:xfrm>
          <a:custGeom>
            <a:avLst/>
            <a:gdLst>
              <a:gd name="connsiteX0" fmla="*/ 614172 w 9144000"/>
              <a:gd name="connsiteY0" fmla="*/ 377844 h 5143501"/>
              <a:gd name="connsiteX1" fmla="*/ 614172 w 9144000"/>
              <a:gd name="connsiteY1" fmla="*/ 941826 h 5143501"/>
              <a:gd name="connsiteX2" fmla="*/ 8529828 w 9144000"/>
              <a:gd name="connsiteY2" fmla="*/ 941826 h 5143501"/>
              <a:gd name="connsiteX3" fmla="*/ 8529828 w 9144000"/>
              <a:gd name="connsiteY3" fmla="*/ 377844 h 5143501"/>
              <a:gd name="connsiteX4" fmla="*/ 0 w 9144000"/>
              <a:gd name="connsiteY4" fmla="*/ 0 h 5143501"/>
              <a:gd name="connsiteX5" fmla="*/ 9144000 w 9144000"/>
              <a:gd name="connsiteY5" fmla="*/ 0 h 5143501"/>
              <a:gd name="connsiteX6" fmla="*/ 9144000 w 9144000"/>
              <a:gd name="connsiteY6" fmla="*/ 5143501 h 5143501"/>
              <a:gd name="connsiteX7" fmla="*/ 0 w 9144000"/>
              <a:gd name="connsiteY7" fmla="*/ 5143501 h 5143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0" h="5143501">
                <a:moveTo>
                  <a:pt x="614172" y="377844"/>
                </a:moveTo>
                <a:lnTo>
                  <a:pt x="614172" y="941826"/>
                </a:lnTo>
                <a:lnTo>
                  <a:pt x="8529828" y="941826"/>
                </a:lnTo>
                <a:lnTo>
                  <a:pt x="8529828" y="377844"/>
                </a:ln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5143501"/>
                </a:lnTo>
                <a:lnTo>
                  <a:pt x="0" y="514350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8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to add</a:t>
            </a:r>
            <a:endParaRPr lang="en-US" dirty="0"/>
          </a:p>
          <a:p>
            <a:endParaRPr lang="en-GB" dirty="0"/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3B5CD3C0-F3AA-428D-8F79-08BFF96E66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922" y="2692078"/>
            <a:ext cx="4044156" cy="772107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845C1B1-F188-4A38-8465-8AF27134EB7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549922" y="3449195"/>
            <a:ext cx="4044156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EDAB4FF-E82C-49BA-8A81-6EC484C5EFD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A35B4F4-BA88-4F7D-8512-7CCDEC16D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4015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ank you/closing slide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55FEDE03-B014-4B02-912B-09B580E46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922" y="2692078"/>
            <a:ext cx="4044156" cy="772107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3EF6069-0D17-4844-8DFB-83AF1E5A824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549922" y="3449195"/>
            <a:ext cx="4044156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9CDBFC0-1D04-4C79-A677-9BE0B2646B0B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6DEC6DB-43AB-44CD-B1E7-378FE57AC6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9740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4279A92-0AD8-4A27-91FA-116263BC262F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9E751B9-BF2F-4C59-BE0D-3D4A4DC6D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7399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35821F2-1B4F-4FAF-9BF1-432322A2EF69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38F9A5F-1E68-42A9-8CA2-44FB86C1F5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7334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DD4C723-9D0C-4B90-B5FA-A220EE916B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9C0411-CD68-42A1-B5C8-5B68412AB25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451604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5249CD2-CAC2-4FF9-91D3-7F12C93014B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05060D9-5CEE-46FF-AB6E-6511E2EA1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0904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0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70CC79F-9B0A-4472-B829-F5C210F5281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FAC28E-4BD3-417D-BE8C-90503C920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6114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FAF1867-A862-4EA0-88E6-1A6C4996018E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D8E651-72ED-4A27-9038-3B13D08261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363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/subhead/image fixed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4D7420E-92AB-44B1-8969-40F702651FF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959159-F5D4-4AFF-BFC7-38396712D3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967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image fixed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2686050" y="1908697"/>
            <a:ext cx="3771900" cy="1326105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section title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ECB111-35E7-49A5-AD2A-AB8A06532B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9737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9219760A-70CA-F344-B257-539E482A94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2D77EE-14A6-FA25-646F-8C7DB8652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C66ED9-18D1-E721-4247-16835E48B2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081452A-4256-4FA1-B398-7FD019E580EC}" type="datetimeFigureOut">
              <a:rPr lang="en-GB" smtClean="0"/>
              <a:t>07/05/2025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8C1EB1-39CE-1D1C-07B8-C3FD2362C3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98566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663" r:id="rId2"/>
    <p:sldLayoutId id="2147483714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06" r:id="rId9"/>
    <p:sldLayoutId id="2147483715" r:id="rId10"/>
    <p:sldLayoutId id="2147483723" r:id="rId11"/>
    <p:sldLayoutId id="2147483661" r:id="rId12"/>
    <p:sldLayoutId id="2147483672" r:id="rId13"/>
    <p:sldLayoutId id="2147483673" r:id="rId14"/>
    <p:sldLayoutId id="2147483700" r:id="rId15"/>
    <p:sldLayoutId id="2147483660" r:id="rId16"/>
    <p:sldLayoutId id="2147483677" r:id="rId17"/>
    <p:sldLayoutId id="2147483724" r:id="rId18"/>
    <p:sldLayoutId id="2147483725" r:id="rId19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Georgia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Georgia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Georgia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Georgia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Georgia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5.xml"/><Relationship Id="rId1" Type="http://schemas.openxmlformats.org/officeDocument/2006/relationships/video" Target="https://www.youtube.com/embed/ez4DgdurRPg?feature=oembed" TargetMode="External"/><Relationship Id="rId4" Type="http://schemas.openxmlformats.org/officeDocument/2006/relationships/image" Target="../media/image13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6B86D76A-74E3-52D2-3EB8-5D568616D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172" y="2022752"/>
            <a:ext cx="7679338" cy="1326105"/>
          </a:xfrm>
        </p:spPr>
        <p:txBody>
          <a:bodyPr/>
          <a:lstStyle/>
          <a:p>
            <a:r>
              <a:rPr lang="en-US" dirty="0"/>
              <a:t>Day 2: Understanding challenges to reproducibility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B636EBB7-FBE3-379E-D44B-0FDE7258181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14171" y="3544529"/>
            <a:ext cx="4749325" cy="1161316"/>
          </a:xfrm>
        </p:spPr>
        <p:txBody>
          <a:bodyPr/>
          <a:lstStyle/>
          <a:p>
            <a:r>
              <a:rPr lang="en-US" dirty="0"/>
              <a:t>David Souto</a:t>
            </a:r>
          </a:p>
          <a:p>
            <a:r>
              <a:rPr lang="en-US" dirty="0"/>
              <a:t>School of Psychology and Vision Sciences</a:t>
            </a:r>
          </a:p>
        </p:txBody>
      </p:sp>
    </p:spTree>
    <p:extLst>
      <p:ext uri="{BB962C8B-B14F-4D97-AF65-F5344CB8AC3E}">
        <p14:creationId xmlns:p14="http://schemas.microsoft.com/office/powerpoint/2010/main" val="27029883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8A10740-34A4-593D-0895-E69802AF2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Sequential testing with Bayes Factors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832274-38C4-489C-C81B-F2117ED6B71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303549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EB32BC-77AE-8B84-68C9-7F76D4EC31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14EC157-5BEF-3FCD-84EF-572903C45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Sequential testing with NHST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A009BA-7AD3-044A-1442-DFDFD750575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98082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08A22-49A6-6E39-36EF-AFE59DF25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Alpha spending functions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E56665-EE0C-5841-76A0-2349B73C4E2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 anchor="ctr"/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O'Brien-Fleming when early stopping is less critical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Pocock when all interim analyses are equally important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Haybittle-Peto for very conservative interim analyses</a:t>
            </a:r>
          </a:p>
        </p:txBody>
      </p:sp>
    </p:spTree>
    <p:extLst>
      <p:ext uri="{BB962C8B-B14F-4D97-AF65-F5344CB8AC3E}">
        <p14:creationId xmlns:p14="http://schemas.microsoft.com/office/powerpoint/2010/main" val="14429425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0A658C-B709-CDDD-306A-1465C4E6A4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650A149-1FA0-47BC-AB6A-16A3916DE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Plan interim analysis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14F368-E370-F854-C655-497487017CB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02133" y="1177717"/>
            <a:ext cx="4642307" cy="3536851"/>
          </a:xfrm>
        </p:spPr>
        <p:txBody>
          <a:bodyPr anchor="ctr"/>
          <a:lstStyle/>
          <a:p>
            <a:pPr marL="0" indent="0">
              <a:buNone/>
            </a:pPr>
            <a:r>
              <a:rPr lang="en-GB" dirty="0"/>
              <a:t>Efficacy boundary</a:t>
            </a:r>
          </a:p>
          <a:p>
            <a:pPr marL="0" indent="0">
              <a:buNone/>
            </a:pPr>
            <a:r>
              <a:rPr lang="en-GB" dirty="0"/>
              <a:t>Futility boundary</a:t>
            </a:r>
          </a:p>
        </p:txBody>
      </p:sp>
    </p:spTree>
    <p:extLst>
      <p:ext uri="{BB962C8B-B14F-4D97-AF65-F5344CB8AC3E}">
        <p14:creationId xmlns:p14="http://schemas.microsoft.com/office/powerpoint/2010/main" val="23325930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9DACF-FA4A-5872-AFC5-23A6F6B78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Accessible reference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796B8D-4BEA-119B-B2C1-40709EC035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923" y="998419"/>
            <a:ext cx="7150389" cy="4970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8368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359D08-33FC-E15F-765F-F0F9668E76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D1C0AC6-8AEB-2205-4686-CDDE39A474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Report Transparently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D5AE51-B975-66A3-6266-3C426F12A75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02133" y="1177717"/>
            <a:ext cx="5686247" cy="3536851"/>
          </a:xfrm>
        </p:spPr>
        <p:txBody>
          <a:bodyPr anchor="ctr"/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Example from Paper</a:t>
            </a:r>
          </a:p>
        </p:txBody>
      </p:sp>
    </p:spTree>
    <p:extLst>
      <p:ext uri="{BB962C8B-B14F-4D97-AF65-F5344CB8AC3E}">
        <p14:creationId xmlns:p14="http://schemas.microsoft.com/office/powerpoint/2010/main" val="29666907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1DA91-5C63-C84B-CB86-A8F11ACA3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are challenges to reproducibility?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4D852A-A16B-C183-4519-42AC447DDD4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GB" dirty="0"/>
              <a:t>QRPs</a:t>
            </a:r>
          </a:p>
          <a:p>
            <a:r>
              <a:rPr lang="en-GB" dirty="0"/>
              <a:t>P-values misconceptions</a:t>
            </a:r>
          </a:p>
          <a:p>
            <a:r>
              <a:rPr lang="en-GB" dirty="0"/>
              <a:t>Power</a:t>
            </a:r>
          </a:p>
        </p:txBody>
      </p:sp>
    </p:spTree>
    <p:extLst>
      <p:ext uri="{BB962C8B-B14F-4D97-AF65-F5344CB8AC3E}">
        <p14:creationId xmlns:p14="http://schemas.microsoft.com/office/powerpoint/2010/main" val="42934971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AE4EAA-C9EB-B8DB-CFC9-387A1F608A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BC1BECC-5990-D82E-404F-973855736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Session 1: P-values and forking paths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F0386E-8BE6-F1FA-2537-40E2AA0916E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77319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32A5CB9-36AB-B9D9-34C8-B81A46EB99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3639645" y="90792"/>
            <a:ext cx="8304607" cy="1079884"/>
          </a:xfrm>
        </p:spPr>
        <p:txBody>
          <a:bodyPr/>
          <a:lstStyle/>
          <a:p>
            <a:r>
              <a:rPr lang="en-GB" sz="2800" dirty="0"/>
              <a:t>Dance of the p-values</a:t>
            </a:r>
            <a:br>
              <a:rPr lang="en-GB" sz="2800" dirty="0"/>
            </a:br>
            <a:r>
              <a:rPr lang="en-GB" sz="2800" dirty="0"/>
              <a:t> (10’)</a:t>
            </a:r>
          </a:p>
        </p:txBody>
      </p:sp>
      <p:pic>
        <p:nvPicPr>
          <p:cNvPr id="2" name="Online Media 1" title="Dance p 3 Mar09">
            <a:hlinkClick r:id="" action="ppaction://media"/>
            <a:extLst>
              <a:ext uri="{FF2B5EF4-FFF2-40B4-BE49-F238E27FC236}">
                <a16:creationId xmlns:a16="http://schemas.microsoft.com/office/drawing/2014/main" id="{A73033E5-8546-982C-CC8D-EC245AE7D1E7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1380119" y="145684"/>
            <a:ext cx="6469507" cy="4852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300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4B59AD-390F-DF47-895D-6664E0C8C6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C2EEBD0-76EC-14C1-BCA0-10112CE80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Session 1 Worksheets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27BC6A-FEC9-73EB-0607-B4582BE96DF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892212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A0CDCE-6FE0-D827-C8F3-8D1DB09CB6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Session 2: Power and sample selection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7114A3-DDD5-D6D9-5D7A-89E885D8CDF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81766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9E96E-52B2-56FF-858F-DCC5B60F3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Session 2 worksheets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514D2F-AAB0-FC71-8FF6-BC5186F3033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47839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006CDB-1C98-EE9A-E910-94DF58894C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5F2AE6-5717-D474-F153-ABCB4F67E3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5318" y="-152507"/>
            <a:ext cx="8304607" cy="1202994"/>
          </a:xfrm>
        </p:spPr>
        <p:txBody>
          <a:bodyPr/>
          <a:lstStyle/>
          <a:p>
            <a:r>
              <a:rPr lang="en-GB" dirty="0"/>
              <a:t>Session 3: Strength of evidence and sample selection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AE679A-FF11-CD63-7D6B-D4869EE977B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492516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73CA71-BDD5-D050-7226-576666FCB6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4BE2ED-B5BE-6458-599E-8BC90303F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Session 3 </a:t>
            </a:r>
            <a:r>
              <a:rPr lang="en-GB" dirty="0"/>
              <a:t>worksheets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4757D8-497B-FE5F-0714-802A51D4C83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3892717"/>
      </p:ext>
    </p:extLst>
  </p:cSld>
  <p:clrMapOvr>
    <a:masterClrMapping/>
  </p:clrMapOvr>
</p:sld>
</file>

<file path=ppt/theme/theme1.xml><?xml version="1.0" encoding="utf-8"?>
<a:theme xmlns:a="http://schemas.openxmlformats.org/drawingml/2006/main" name="UoL Powerpoint Guidelines Accessibility Design">
  <a:themeElements>
    <a:clrScheme name="University of Leicester - Citizens of Change">
      <a:dk1>
        <a:srgbClr val="3C3C3C"/>
      </a:dk1>
      <a:lt1>
        <a:srgbClr val="FFFFFF"/>
      </a:lt1>
      <a:dk2>
        <a:srgbClr val="3C3C3C"/>
      </a:dk2>
      <a:lt2>
        <a:srgbClr val="E6E6E6"/>
      </a:lt2>
      <a:accent1>
        <a:srgbClr val="E4042C"/>
      </a:accent1>
      <a:accent2>
        <a:srgbClr val="E37606"/>
      </a:accent2>
      <a:accent3>
        <a:srgbClr val="07A75A"/>
      </a:accent3>
      <a:accent4>
        <a:srgbClr val="0096D2"/>
      </a:accent4>
      <a:accent5>
        <a:srgbClr val="5A4BC2"/>
      </a:accent5>
      <a:accent6>
        <a:srgbClr val="AAAAAA"/>
      </a:accent6>
      <a:hlink>
        <a:srgbClr val="0096D2"/>
      </a:hlink>
      <a:folHlink>
        <a:srgbClr val="0096D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solidFill>
          <a:schemeClr val="bg1"/>
        </a:solidFill>
      </a:spPr>
      <a:bodyPr wrap="square" lIns="216000" tIns="187200" rIns="216000" bIns="187200" rtlCol="0">
        <a:spAutoFit/>
      </a:bodyPr>
      <a:lstStyle>
        <a:defPPr>
          <a:defRPr sz="4400" b="1" i="0" dirty="0" smtClean="0">
            <a:solidFill>
              <a:schemeClr val="accent1"/>
            </a:solidFill>
            <a:latin typeface="Arial"/>
            <a:cs typeface="Arial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B8A766190E6DE469884C8AAE13D89A7" ma:contentTypeVersion="11" ma:contentTypeDescription="Create a new document." ma:contentTypeScope="" ma:versionID="db31ffba24bb8d58cfc20c8154d882ce">
  <xsd:schema xmlns:xsd="http://www.w3.org/2001/XMLSchema" xmlns:xs="http://www.w3.org/2001/XMLSchema" xmlns:p="http://schemas.microsoft.com/office/2006/metadata/properties" xmlns:ns2="13662a8c-25d8-44d7-a264-fe841afec899" xmlns:ns3="54bb65b2-6de3-413b-94c3-5c928993f435" targetNamespace="http://schemas.microsoft.com/office/2006/metadata/properties" ma:root="true" ma:fieldsID="13afb85d3a069f9fab04dae969c9c194" ns2:_="" ns3:_="">
    <xsd:import namespace="13662a8c-25d8-44d7-a264-fe841afec899"/>
    <xsd:import namespace="54bb65b2-6de3-413b-94c3-5c928993f43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3662a8c-25d8-44d7-a264-fe841afec89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d023d89-6bf8-49d2-a6ae-99c0c7930fb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18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4bb65b2-6de3-413b-94c3-5c928993f435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535fe629-2c3c-4feb-9db4-f9bc005a5118}" ma:internalName="TaxCatchAll" ma:showField="CatchAllData" ma:web="54bb65b2-6de3-413b-94c3-5c928993f43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54bb65b2-6de3-413b-94c3-5c928993f435" xsi:nil="true"/>
    <lcf76f155ced4ddcb4097134ff3c332f xmlns="13662a8c-25d8-44d7-a264-fe841afec899">
      <Terms xmlns="http://schemas.microsoft.com/office/infopath/2007/PartnerControls"/>
    </lcf76f155ced4ddcb4097134ff3c332f>
    <MediaLengthInSeconds xmlns="13662a8c-25d8-44d7-a264-fe841afec899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B7F4C70-0432-4274-BCAF-0FBEA45BA8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3662a8c-25d8-44d7-a264-fe841afec899"/>
    <ds:schemaRef ds:uri="54bb65b2-6de3-413b-94c3-5c928993f43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501B442-2BF3-4C0A-81AF-DB2C966119F3}">
  <ds:schemaRefs>
    <ds:schemaRef ds:uri="http://schemas.microsoft.com/office/2006/metadata/properties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www.w3.org/XML/1998/namespace"/>
    <ds:schemaRef ds:uri="e7a5fc8e-e677-41ca-8019-df913e37547c"/>
    <ds:schemaRef ds:uri="http://purl.org/dc/dcmitype/"/>
    <ds:schemaRef ds:uri="http://schemas.microsoft.com/office/infopath/2007/PartnerControls"/>
    <ds:schemaRef ds:uri="67a03111-f570-43e0-9b48-49049b7e86ee"/>
    <ds:schemaRef ds:uri="http://purl.org/dc/elements/1.1/"/>
    <ds:schemaRef ds:uri="b21e8fb0-f567-48f8-95c5-03867779715e"/>
    <ds:schemaRef ds:uri="54bb65b2-6de3-413b-94c3-5c928993f435"/>
    <ds:schemaRef ds:uri="13662a8c-25d8-44d7-a264-fe841afec899"/>
  </ds:schemaRefs>
</ds:datastoreItem>
</file>

<file path=customXml/itemProps3.xml><?xml version="1.0" encoding="utf-8"?>
<ds:datastoreItem xmlns:ds="http://schemas.openxmlformats.org/officeDocument/2006/customXml" ds:itemID="{31A78EDE-5FEE-4D4A-A6CE-BA46B95F7B3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UoL Powerpoint Guidelines Accessibility Design.potx</Template>
  <TotalTime>32807</TotalTime>
  <Words>129</Words>
  <Application>Microsoft Office PowerPoint</Application>
  <PresentationFormat>On-screen Show (16:9)</PresentationFormat>
  <Paragraphs>28</Paragraphs>
  <Slides>15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Georgia</vt:lpstr>
      <vt:lpstr>Lucida Grande</vt:lpstr>
      <vt:lpstr>UoL Powerpoint Guidelines Accessibility Design</vt:lpstr>
      <vt:lpstr>Day 2: Understanding challenges to reproducibility</vt:lpstr>
      <vt:lpstr>What are challenges to reproducibility?</vt:lpstr>
      <vt:lpstr>Session 1: P-values and forking paths</vt:lpstr>
      <vt:lpstr>Dance of the p-values  (10’)</vt:lpstr>
      <vt:lpstr>Session 1 Worksheets</vt:lpstr>
      <vt:lpstr>Session 2: Power and sample selection</vt:lpstr>
      <vt:lpstr>Session 2 worksheets</vt:lpstr>
      <vt:lpstr>Session 3: Strength of evidence and sample selection</vt:lpstr>
      <vt:lpstr>Session 3 worksheets</vt:lpstr>
      <vt:lpstr>Sequential testing with Bayes Factors</vt:lpstr>
      <vt:lpstr>Sequential testing with NHST</vt:lpstr>
      <vt:lpstr>Alpha spending functions</vt:lpstr>
      <vt:lpstr>Plan interim analysis</vt:lpstr>
      <vt:lpstr>Accessible reference</vt:lpstr>
      <vt:lpstr>Report Transparently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</dc:creator>
  <cp:lastModifiedBy>David Souto</cp:lastModifiedBy>
  <cp:revision>497</cp:revision>
  <cp:lastPrinted>2020-07-06T08:56:06Z</cp:lastPrinted>
  <dcterms:created xsi:type="dcterms:W3CDTF">2020-04-08T13:53:01Z</dcterms:created>
  <dcterms:modified xsi:type="dcterms:W3CDTF">2025-05-07T14:59:00Z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0x0101002B8A766190E6DE469884C8AAE13D89A7</vt:lpwstr>
  </property>
  <property fmtid="{D5CDD505-2E9C-101B-9397-08002B2CF9AE}" pid="3" name="MediaServiceImageTags">
    <vt:lpwstr/>
  </property>
  <property fmtid="{D5CDD505-2E9C-101B-9397-08002B2CF9AE}" pid="4" name="Order">
    <vt:r8>53800</vt:r8>
  </property>
  <property fmtid="{D5CDD505-2E9C-101B-9397-08002B2CF9AE}" pid="5" name="xd_Signature">
    <vt:bool>false</vt:bool>
  </property>
  <property fmtid="{D5CDD505-2E9C-101B-9397-08002B2CF9AE}" pid="6" name="xd_ProgID">
    <vt:lpwstr/>
  </property>
  <property fmtid="{D5CDD505-2E9C-101B-9397-08002B2CF9AE}" pid="7" name="_SourceUrl">
    <vt:lpwstr/>
  </property>
  <property fmtid="{D5CDD505-2E9C-101B-9397-08002B2CF9AE}" pid="8" name="_SharedFileIndex">
    <vt:lpwstr/>
  </property>
  <property fmtid="{D5CDD505-2E9C-101B-9397-08002B2CF9AE}" pid="9" name="ComplianceAssetId">
    <vt:lpwstr/>
  </property>
  <property fmtid="{D5CDD505-2E9C-101B-9397-08002B2CF9AE}" pid="10" name="TemplateUrl">
    <vt:lpwstr/>
  </property>
  <property fmtid="{D5CDD505-2E9C-101B-9397-08002B2CF9AE}" pid="11" name="_ExtendedDescription">
    <vt:lpwstr/>
  </property>
  <property fmtid="{D5CDD505-2E9C-101B-9397-08002B2CF9AE}" pid="12" name="TriggerFlowInfo">
    <vt:lpwstr/>
  </property>
</Properties>
</file>

<file path=docProps/thumbnail.jpeg>
</file>